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62" r:id="rId3"/>
    <p:sldMasterId id="2147483817" r:id="rId4"/>
    <p:sldMasterId id="2147483864" r:id="rId5"/>
  </p:sldMasterIdLst>
  <p:notesMasterIdLst>
    <p:notesMasterId r:id="rId12"/>
  </p:notesMasterIdLst>
  <p:sldIdLst>
    <p:sldId id="2134804593" r:id="rId6"/>
    <p:sldId id="1231" r:id="rId7"/>
    <p:sldId id="1298" r:id="rId8"/>
    <p:sldId id="1297" r:id="rId9"/>
    <p:sldId id="1201" r:id="rId10"/>
    <p:sldId id="213480459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A2FA-2B7E-24A3-63F4-44EBB786052B}" name="Tomášková, Jaroslava (RC-CZ CM MC)" initials="JT" userId="S::jaroslava.tomaskova@siemens.com::7f127cb5-8c15-4dc9-a9be-0ea9f9a02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F3BB-3D73-4A88-80F7-4452977A43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05D7-1675-4985-B91D-34492F6D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0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2406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3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7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8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4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8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5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9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9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8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5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0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7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3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238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4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4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3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6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2089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8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9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1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6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4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9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0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2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7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8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5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8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7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7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0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0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2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54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196.xml"/><Relationship Id="rId47" Type="http://schemas.openxmlformats.org/officeDocument/2006/relationships/theme" Target="../theme/theme4.xml"/><Relationship Id="rId50" Type="http://schemas.openxmlformats.org/officeDocument/2006/relationships/oleObject" Target="../embeddings/oleObject3.bin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41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194.xml"/><Relationship Id="rId45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slideLayout" Target="../slideLayouts/slideLayout190.xml"/><Relationship Id="rId49" Type="http://schemas.openxmlformats.org/officeDocument/2006/relationships/tags" Target="../tags/tag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43" Type="http://schemas.openxmlformats.org/officeDocument/2006/relationships/slideLayout" Target="../slideLayouts/slideLayout197.xml"/><Relationship Id="rId48" Type="http://schemas.openxmlformats.org/officeDocument/2006/relationships/tags" Target="../tags/tag5.xml"/><Relationship Id="rId8" Type="http://schemas.openxmlformats.org/officeDocument/2006/relationships/slideLayout" Target="../slideLayouts/slideLayout162.xml"/><Relationship Id="rId51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9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34.xml"/><Relationship Id="rId42" Type="http://schemas.openxmlformats.org/officeDocument/2006/relationships/slideLayout" Target="../slideLayouts/slideLayout242.xml"/><Relationship Id="rId47" Type="http://schemas.openxmlformats.org/officeDocument/2006/relationships/theme" Target="../theme/theme5.xml"/><Relationship Id="rId50" Type="http://schemas.openxmlformats.org/officeDocument/2006/relationships/oleObject" Target="../embeddings/oleObject3.bin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33" Type="http://schemas.openxmlformats.org/officeDocument/2006/relationships/slideLayout" Target="../slideLayouts/slideLayout233.xml"/><Relationship Id="rId38" Type="http://schemas.openxmlformats.org/officeDocument/2006/relationships/slideLayout" Target="../slideLayouts/slideLayout238.xml"/><Relationship Id="rId46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32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237.xml"/><Relationship Id="rId40" Type="http://schemas.openxmlformats.org/officeDocument/2006/relationships/slideLayout" Target="../slideLayouts/slideLayout240.xml"/><Relationship Id="rId45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228.xml"/><Relationship Id="rId36" Type="http://schemas.openxmlformats.org/officeDocument/2006/relationships/slideLayout" Target="../slideLayouts/slideLayout236.xml"/><Relationship Id="rId49" Type="http://schemas.openxmlformats.org/officeDocument/2006/relationships/tags" Target="../tags/tag10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31.xml"/><Relationship Id="rId44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slideLayout" Target="../slideLayouts/slideLayout230.xml"/><Relationship Id="rId35" Type="http://schemas.openxmlformats.org/officeDocument/2006/relationships/slideLayout" Target="../slideLayouts/slideLayout235.xml"/><Relationship Id="rId43" Type="http://schemas.openxmlformats.org/officeDocument/2006/relationships/slideLayout" Target="../slideLayouts/slideLayout243.xml"/><Relationship Id="rId48" Type="http://schemas.openxmlformats.org/officeDocument/2006/relationships/tags" Target="../tags/tag9.xml"/><Relationship Id="rId8" Type="http://schemas.openxmlformats.org/officeDocument/2006/relationships/slideLayout" Target="../slideLayouts/slideLayout208.xml"/><Relationship Id="rId51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461589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425182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6177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  <p:sldLayoutId id="2147483910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enasiemens.cz@siemens.com" TargetMode="External"/><Relationship Id="rId2" Type="http://schemas.openxmlformats.org/officeDocument/2006/relationships/hyperlink" Target="http://www.cenasiemens.cz/" TargetMode="External"/><Relationship Id="rId1" Type="http://schemas.openxmlformats.org/officeDocument/2006/relationships/slideLayout" Target="../slideLayouts/slideLayout99.xml"/><Relationship Id="rId4" Type="http://schemas.openxmlformats.org/officeDocument/2006/relationships/hyperlink" Target="mailto:jaroslava.tomaskova@siemen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3600" dirty="0">
                <a:latin typeface="+mj-lt"/>
              </a:rPr>
              <a:t>Cena </a:t>
            </a:r>
            <a:r>
              <a:rPr lang="cs-CZ" sz="3600" b="1" dirty="0">
                <a:solidFill>
                  <a:srgbClr val="00FFB9"/>
                </a:solidFill>
                <a:latin typeface="+mj-lt"/>
              </a:rPr>
              <a:t>Wernera</a:t>
            </a:r>
            <a:br>
              <a:rPr lang="cs-CZ" sz="3600" b="1" dirty="0">
                <a:solidFill>
                  <a:srgbClr val="00FFB9"/>
                </a:solidFill>
                <a:latin typeface="+mj-lt"/>
              </a:rPr>
            </a:br>
            <a:r>
              <a:rPr lang="cs-CZ" sz="3600" b="1" dirty="0">
                <a:solidFill>
                  <a:srgbClr val="00FFB9"/>
                </a:solidFill>
                <a:latin typeface="+mj-lt"/>
              </a:rPr>
              <a:t>von Siemense 202</a:t>
            </a:r>
            <a:r>
              <a:rPr lang="en-US" sz="3600" b="1" dirty="0">
                <a:solidFill>
                  <a:srgbClr val="00FFB9"/>
                </a:solidFill>
                <a:latin typeface="+mj-lt"/>
              </a:rPr>
              <a:t>4</a:t>
            </a:r>
            <a:endParaRPr lang="cs-CZ" sz="3600" b="1" dirty="0">
              <a:solidFill>
                <a:srgbClr val="00FFB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8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4220BBB-432A-494D-B5B6-FDBDF93EA35E}"/>
              </a:ext>
            </a:extLst>
          </p:cNvPr>
          <p:cNvSpPr txBox="1">
            <a:spLocks/>
          </p:cNvSpPr>
          <p:nvPr/>
        </p:nvSpPr>
        <p:spPr>
          <a:xfrm>
            <a:off x="410400" y="1348509"/>
            <a:ext cx="6768000" cy="4817954"/>
          </a:xfrm>
          <a:prstGeom prst="rect">
            <a:avLst/>
          </a:prstGeom>
          <a:solidFill>
            <a:srgbClr val="333353"/>
          </a:solidFill>
        </p:spPr>
        <p:txBody>
          <a:bodyPr vert="horz" lIns="432000" tIns="360000" rIns="432000" bIns="36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Cílem soutěže je oceňovat autory nejlepších studentských                   a vědeckých prací a pedagogy vysokých škol. Oceňujeme práce se zaměřením na všechny technické obory a přírodní vědy.</a:t>
            </a:r>
            <a:br>
              <a:rPr lang="cs-CZ" dirty="0"/>
            </a:br>
            <a:endParaRPr lang="en-US" dirty="0"/>
          </a:p>
          <a:p>
            <a:pPr lvl="1"/>
            <a:r>
              <a:rPr lang="cs-CZ" dirty="0"/>
              <a:t>Vítězné práce vybírají nezávislé poroty složené z odborníků z předních českých univerzit a Akademie věd ČR.</a:t>
            </a:r>
            <a:endParaRPr lang="en-US" dirty="0"/>
          </a:p>
          <a:p>
            <a:pPr lvl="1"/>
            <a:r>
              <a:rPr lang="cs-CZ" dirty="0"/>
              <a:t>Soutěž se koná pod záštitou Ministerstva školství, mládeže a tělovýchovy, Ministerstva průmyslu a obchodu, Ministerstva pro vědu a výzkum a Premiéra ČR Petra Fialy.</a:t>
            </a:r>
          </a:p>
          <a:p>
            <a:pPr marL="0" lvl="1" indent="0">
              <a:buNone/>
            </a:pPr>
            <a:r>
              <a:rPr lang="en-US" dirty="0" err="1">
                <a:solidFill>
                  <a:schemeClr val="accent2"/>
                </a:solidFill>
              </a:rPr>
              <a:t>Uzávěrka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přihlášek</a:t>
            </a:r>
            <a:r>
              <a:rPr lang="cs-CZ" dirty="0">
                <a:solidFill>
                  <a:schemeClr val="accent2"/>
                </a:solidFill>
              </a:rPr>
              <a:t> je každoročně</a:t>
            </a:r>
            <a:r>
              <a:rPr lang="en-US" dirty="0">
                <a:solidFill>
                  <a:schemeClr val="accent2"/>
                </a:solidFill>
              </a:rPr>
              <a:t> 30. 11. 2024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err="1">
                <a:solidFill>
                  <a:schemeClr val="accent2"/>
                </a:solidFill>
              </a:rPr>
              <a:t>Přihlašování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na</a:t>
            </a:r>
            <a:r>
              <a:rPr lang="en-US" dirty="0">
                <a:solidFill>
                  <a:schemeClr val="accent2"/>
                </a:solidFill>
              </a:rPr>
              <a:t> www.cenasiemens.cz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2"/>
                </a:solidFill>
              </a:rPr>
              <a:t>Cena Wernera von Siemense</a:t>
            </a:r>
            <a:br>
              <a:rPr lang="en-US">
                <a:solidFill>
                  <a:schemeClr val="accent2"/>
                </a:solidFill>
              </a:rPr>
            </a:br>
            <a:r>
              <a:rPr lang="cs-CZ" b="0">
                <a:solidFill>
                  <a:schemeClr val="accent2"/>
                </a:solidFill>
              </a:rPr>
              <a:t>O soutěži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44935C-0A56-F643-B740-58DF1DF54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</a:t>
            </a:r>
            <a:r>
              <a:rPr lang="en-US" dirty="0"/>
              <a:t>8-22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A469E-CFF4-9C45-9AEE-0BE7E3565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6DA79F0F-DC37-A6D7-47D6-D7CD4390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00" y="1912729"/>
            <a:ext cx="5312369" cy="35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Cena Wernera von Siemense v číslech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hteck 3"/>
          <p:cNvSpPr>
            <a:spLocks/>
          </p:cNvSpPr>
          <p:nvPr/>
        </p:nvSpPr>
        <p:spPr bwMode="gray">
          <a:xfrm>
            <a:off x="6095999" y="3840623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99" b="1" dirty="0">
                <a:solidFill>
                  <a:schemeClr val="tx1"/>
                </a:solidFill>
                <a:latin typeface="Arial"/>
                <a:ea typeface="+mn-ea"/>
              </a:rPr>
              <a:t>1 0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00 000 Kč pro letošní vítěze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 letošní vítěze je připraveno v osmi kategoriích celkem </a:t>
            </a:r>
            <a:b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1 0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00 000 Kč.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ck 4"/>
          <p:cNvSpPr>
            <a:spLocks/>
          </p:cNvSpPr>
          <p:nvPr/>
        </p:nvSpPr>
        <p:spPr bwMode="gray">
          <a:xfrm>
            <a:off x="6096000" y="1222716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oceněných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prstClr val="white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dobu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trvání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soutěže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jsme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ocenili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47</a:t>
            </a:r>
            <a:r>
              <a:rPr lang="en-US" sz="1799" dirty="0">
                <a:solidFill>
                  <a:prstClr val="white"/>
                </a:solidFill>
                <a:latin typeface="Arial"/>
                <a:ea typeface="+mn-ea"/>
              </a:rPr>
              <a:t>0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pedagogů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vědců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>
            <a:spLocks/>
          </p:cNvSpPr>
          <p:nvPr/>
        </p:nvSpPr>
        <p:spPr bwMode="gray">
          <a:xfrm>
            <a:off x="1744191" y="1199252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lang="en-US" sz="1799" b="1" dirty="0">
                <a:solidFill>
                  <a:prstClr val="white"/>
                </a:solidFill>
                <a:latin typeface="Arial"/>
                <a:ea typeface="+mn-ea"/>
              </a:rPr>
              <a:t>7 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 konání soutěže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7620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cs-CZ" sz="1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Již více než dvacet pět let oceňujeme nadané studenty, inspirativní pedagogy a nadšené vědce.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>
            <a:spLocks/>
          </p:cNvSpPr>
          <p:nvPr/>
        </p:nvSpPr>
        <p:spPr bwMode="gray">
          <a:xfrm>
            <a:off x="1744191" y="3840620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lang="en-US" sz="1799" b="1" dirty="0">
                <a:solidFill>
                  <a:schemeClr val="tx1"/>
                </a:solidFill>
                <a:latin typeface="Arial"/>
                <a:ea typeface="+mn-ea"/>
              </a:rPr>
              <a:t>6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mil. Kč vyplaceno v cenách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odměnách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jsme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rozdělili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celkově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již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16 400 000 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Kč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9296-D06B-49DA-AD32-BBF8B8B52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</a:t>
            </a:r>
            <a:r>
              <a:rPr lang="en-US" dirty="0"/>
              <a:t>8-22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FBD17-1F63-44AC-A894-3BDBC942A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Kategorie a výhry v roce 202</a:t>
            </a:r>
            <a:r>
              <a:rPr lang="en-US" dirty="0">
                <a:solidFill>
                  <a:schemeClr val="accent2"/>
                </a:solidFill>
              </a:rPr>
              <a:t>4</a:t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b="0" dirty="0">
                <a:solidFill>
                  <a:schemeClr val="accent2"/>
                </a:solidFill>
              </a:rPr>
              <a:t>1 000 000 Kč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0400" y="141584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diplomová práce</a:t>
            </a:r>
            <a:endParaRPr kumimoji="0" lang="en-US" sz="1599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Kč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Kč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EF22DC3-960D-2649-BDA7-BB8AC729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disertační práce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+ 70 000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+ 40 000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+ 30 000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AC91AB4-850D-AC49-AEB0-58A15F3F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základní výzkum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300 000 Kč (jednotlivec nebo tým)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7B68E5D0-E3BE-DE47-81D0-4056CD78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3042633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pedagogický pracovník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50 000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21058D5-B93F-3240-8C59-8144A730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468352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ženská vědecká práce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BFD7F8E1-4B70-4341-9CEE-B4C86B98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4678557"/>
            <a:ext cx="3600000" cy="1487549"/>
          </a:xfrm>
          <a:prstGeom prst="rect">
            <a:avLst/>
          </a:prstGeom>
          <a:solidFill>
            <a:srgbClr val="66667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Práce na téma Průmysl 4.0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30 000 Kč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20 000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D6F5D9C-4471-8A4D-A383-A9C0563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4678557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Práce na téma Chytrá infrastruktura a energetika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latin typeface="Arial"/>
                <a:ea typeface="Arial Unicode M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0 000 Kč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latin typeface="Arial"/>
                <a:ea typeface="Arial Unicode MS"/>
              </a:rPr>
              <a:t>20 000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9758AE74-9C65-5A44-8807-4F8F3098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3042633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Odměna za doporučení vítěze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>
              <a:buClr>
                <a:schemeClr val="bg1"/>
              </a:buClr>
            </a:pPr>
            <a:endParaRPr lang="en-US" sz="1599" dirty="0">
              <a:ea typeface="Arial Unicode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2850-E642-4F03-8BE0-39A03B7132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4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89EE949C-AA67-90CD-EDF3-D08B801300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8863" y="6310313"/>
            <a:ext cx="9217025" cy="547687"/>
          </a:xfrm>
        </p:spPr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</a:t>
            </a:r>
            <a:r>
              <a:rPr lang="en-US" dirty="0"/>
              <a:t>8-22</a:t>
            </a:r>
          </a:p>
        </p:txBody>
      </p:sp>
      <p:pic>
        <p:nvPicPr>
          <p:cNvPr id="5" name="Picture 4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C9FB32FF-3238-E2B2-C067-58A3FB5CB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1" y="2834931"/>
            <a:ext cx="3832598" cy="2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14">
            <a:extLst>
              <a:ext uri="{FF2B5EF4-FFF2-40B4-BE49-F238E27FC236}">
                <a16:creationId xmlns:a16="http://schemas.microsoft.com/office/drawing/2014/main" id="{CAE3F164-440A-3949-BCFB-A5EBB4F6C167}"/>
              </a:ext>
            </a:extLst>
          </p:cNvPr>
          <p:cNvSpPr/>
          <p:nvPr/>
        </p:nvSpPr>
        <p:spPr bwMode="auto">
          <a:xfrm>
            <a:off x="410400" y="2204659"/>
            <a:ext cx="11376788" cy="3963490"/>
          </a:xfrm>
          <a:custGeom>
            <a:avLst/>
            <a:gdLst>
              <a:gd name="connsiteX0" fmla="*/ 194793 w 9996715"/>
              <a:gd name="connsiteY0" fmla="*/ 4427034 h 4427034"/>
              <a:gd name="connsiteX1" fmla="*/ 1254159 w 9996715"/>
              <a:gd name="connsiteY1" fmla="*/ 3401122 h 4427034"/>
              <a:gd name="connsiteX2" fmla="*/ 9662178 w 9996715"/>
              <a:gd name="connsiteY2" fmla="*/ 1059365 h 4427034"/>
              <a:gd name="connsiteX3" fmla="*/ 8290578 w 9996715"/>
              <a:gd name="connsiteY3" fmla="*/ 356839 h 4427034"/>
              <a:gd name="connsiteX4" fmla="*/ 9996715 w 9996715"/>
              <a:gd name="connsiteY4" fmla="*/ 0 h 4427034"/>
              <a:gd name="connsiteX5" fmla="*/ 9996715 w 9996715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76725 w 9978647"/>
              <a:gd name="connsiteY0" fmla="*/ 4427034 h 4427034"/>
              <a:gd name="connsiteX1" fmla="*/ 1236091 w 9978647"/>
              <a:gd name="connsiteY1" fmla="*/ 3401122 h 4427034"/>
              <a:gd name="connsiteX2" fmla="*/ 9220365 w 9978647"/>
              <a:gd name="connsiteY2" fmla="*/ 1282390 h 4427034"/>
              <a:gd name="connsiteX3" fmla="*/ 8272510 w 9978647"/>
              <a:gd name="connsiteY3" fmla="*/ 356839 h 4427034"/>
              <a:gd name="connsiteX4" fmla="*/ 9978647 w 9978647"/>
              <a:gd name="connsiteY4" fmla="*/ 0 h 4427034"/>
              <a:gd name="connsiteX5" fmla="*/ 9978647 w 9978647"/>
              <a:gd name="connsiteY5" fmla="*/ 0 h 4427034"/>
              <a:gd name="connsiteX0" fmla="*/ 37826 w 9839748"/>
              <a:gd name="connsiteY0" fmla="*/ 4427034 h 4427034"/>
              <a:gd name="connsiteX1" fmla="*/ 2390733 w 9839748"/>
              <a:gd name="connsiteY1" fmla="*/ 2910468 h 4427034"/>
              <a:gd name="connsiteX2" fmla="*/ 9081466 w 9839748"/>
              <a:gd name="connsiteY2" fmla="*/ 1282390 h 4427034"/>
              <a:gd name="connsiteX3" fmla="*/ 8133611 w 9839748"/>
              <a:gd name="connsiteY3" fmla="*/ 356839 h 4427034"/>
              <a:gd name="connsiteX4" fmla="*/ 9839748 w 9839748"/>
              <a:gd name="connsiteY4" fmla="*/ 0 h 4427034"/>
              <a:gd name="connsiteX5" fmla="*/ 9839748 w 9839748"/>
              <a:gd name="connsiteY5" fmla="*/ 0 h 4427034"/>
              <a:gd name="connsiteX0" fmla="*/ 68432 w 9870354"/>
              <a:gd name="connsiteY0" fmla="*/ 4427034 h 4427034"/>
              <a:gd name="connsiteX1" fmla="*/ 2421339 w 9870354"/>
              <a:gd name="connsiteY1" fmla="*/ 2910468 h 4427034"/>
              <a:gd name="connsiteX2" fmla="*/ 9112072 w 9870354"/>
              <a:gd name="connsiteY2" fmla="*/ 1282390 h 4427034"/>
              <a:gd name="connsiteX3" fmla="*/ 8164217 w 9870354"/>
              <a:gd name="connsiteY3" fmla="*/ 356839 h 4427034"/>
              <a:gd name="connsiteX4" fmla="*/ 9870354 w 9870354"/>
              <a:gd name="connsiteY4" fmla="*/ 0 h 4427034"/>
              <a:gd name="connsiteX5" fmla="*/ 9870354 w 9870354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269 w 9840191"/>
              <a:gd name="connsiteY0" fmla="*/ 4427034 h 4427034"/>
              <a:gd name="connsiteX1" fmla="*/ 2391176 w 9840191"/>
              <a:gd name="connsiteY1" fmla="*/ 2910468 h 4427034"/>
              <a:gd name="connsiteX2" fmla="*/ 9182269 w 9840191"/>
              <a:gd name="connsiteY2" fmla="*/ 1215483 h 4427034"/>
              <a:gd name="connsiteX3" fmla="*/ 8134054 w 9840191"/>
              <a:gd name="connsiteY3" fmla="*/ 356839 h 4427034"/>
              <a:gd name="connsiteX4" fmla="*/ 9840191 w 9840191"/>
              <a:gd name="connsiteY4" fmla="*/ 0 h 4427034"/>
              <a:gd name="connsiteX5" fmla="*/ 9840191 w 9840191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991493"/>
              <a:gd name="connsiteY0" fmla="*/ 4427045 h 4427045"/>
              <a:gd name="connsiteX1" fmla="*/ 2520175 w 9991493"/>
              <a:gd name="connsiteY1" fmla="*/ 2854723 h 4427045"/>
              <a:gd name="connsiteX2" fmla="*/ 9054790 w 9991493"/>
              <a:gd name="connsiteY2" fmla="*/ 1271250 h 4427045"/>
              <a:gd name="connsiteX3" fmla="*/ 8095785 w 9991493"/>
              <a:gd name="connsiteY3" fmla="*/ 356850 h 4427045"/>
              <a:gd name="connsiteX4" fmla="*/ 9801922 w 9991493"/>
              <a:gd name="connsiteY4" fmla="*/ 11 h 4427045"/>
              <a:gd name="connsiteX5" fmla="*/ 9991493 w 9991493"/>
              <a:gd name="connsiteY5" fmla="*/ 345699 h 4427045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035765 w 9801922"/>
              <a:gd name="connsiteY3" fmla="*/ 863860 h 4449337"/>
              <a:gd name="connsiteX4" fmla="*/ 9801922 w 9801922"/>
              <a:gd name="connsiteY4" fmla="*/ 0 h 4449337"/>
              <a:gd name="connsiteX0" fmla="*/ 0 w 9842592"/>
              <a:gd name="connsiteY0" fmla="*/ 3825091 h 3825091"/>
              <a:gd name="connsiteX1" fmla="*/ 2143982 w 9842592"/>
              <a:gd name="connsiteY1" fmla="*/ 2048275 h 3825091"/>
              <a:gd name="connsiteX2" fmla="*/ 8327004 w 9842592"/>
              <a:gd name="connsiteY2" fmla="*/ 927605 h 3825091"/>
              <a:gd name="connsiteX3" fmla="*/ 8035765 w 9842592"/>
              <a:gd name="connsiteY3" fmla="*/ 239614 h 3825091"/>
              <a:gd name="connsiteX4" fmla="*/ 9842592 w 9842592"/>
              <a:gd name="connsiteY4" fmla="*/ 0 h 3825091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92" h="3825462">
                <a:moveTo>
                  <a:pt x="0" y="3825462"/>
                </a:moveTo>
                <a:cubicBezTo>
                  <a:pt x="30990" y="3236972"/>
                  <a:pt x="630750" y="2499273"/>
                  <a:pt x="2143982" y="2048646"/>
                </a:cubicBezTo>
                <a:cubicBezTo>
                  <a:pt x="3657214" y="1598019"/>
                  <a:pt x="6979016" y="1401625"/>
                  <a:pt x="8225331" y="992552"/>
                </a:cubicBezTo>
                <a:cubicBezTo>
                  <a:pt x="9471646" y="583479"/>
                  <a:pt x="7766222" y="405348"/>
                  <a:pt x="8035765" y="239985"/>
                </a:cubicBezTo>
                <a:cubicBezTo>
                  <a:pt x="8305308" y="74622"/>
                  <a:pt x="9358061" y="-6203"/>
                  <a:pt x="9842592" y="371"/>
                </a:cubicBezTo>
              </a:path>
            </a:pathLst>
          </a:custGeom>
          <a:noFill/>
          <a:ln w="47625">
            <a:gradFill>
              <a:gsLst>
                <a:gs pos="100000">
                  <a:srgbClr val="00FFB9"/>
                </a:gs>
                <a:gs pos="0">
                  <a:srgbClr val="00E6DC"/>
                </a:gs>
              </a:gsLst>
              <a:lin ang="5400000" scaled="1"/>
            </a:gra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 W3" charset="0"/>
            </a:endParaRP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id="{A3BA1C7C-7833-7446-90E2-6D7B35F2E42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6295" y="1414801"/>
            <a:ext cx="270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Start soutěže</a:t>
            </a:r>
          </a:p>
          <a:p>
            <a:pPr algn="l">
              <a:spcBef>
                <a:spcPts val="0"/>
              </a:spcBef>
              <a:defRPr/>
            </a:pP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1. 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s</a:t>
            </a:r>
            <a:r>
              <a:rPr lang="cs-CZ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rpna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2024</a:t>
            </a:r>
          </a:p>
        </p:txBody>
      </p:sp>
      <p:sp>
        <p:nvSpPr>
          <p:cNvPr id="84" name="Text Box 90">
            <a:extLst>
              <a:ext uri="{FF2B5EF4-FFF2-40B4-BE49-F238E27FC236}">
                <a16:creationId xmlns:a16="http://schemas.microsoft.com/office/drawing/2014/main" id="{001B648F-0560-AB4D-A475-68BE11717E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797749" y="1428348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Uzávěrka přihlášek</a:t>
            </a:r>
          </a:p>
          <a:p>
            <a:pPr algn="l">
              <a:spcBef>
                <a:spcPts val="0"/>
              </a:spcBef>
              <a:defRPr/>
            </a:pP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30. 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l</a:t>
            </a:r>
            <a:r>
              <a:rPr lang="cs-CZ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istopadu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2024</a:t>
            </a:r>
          </a:p>
        </p:txBody>
      </p:sp>
      <p:sp>
        <p:nvSpPr>
          <p:cNvPr id="85" name="Text Box 90">
            <a:extLst>
              <a:ext uri="{FF2B5EF4-FFF2-40B4-BE49-F238E27FC236}">
                <a16:creationId xmlns:a16="http://schemas.microsoft.com/office/drawing/2014/main" id="{BEC96CDE-01AC-C543-BA74-DB101DD4838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42250" y="1403865"/>
            <a:ext cx="2379932" cy="8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Ohlášení výsledků účastníkům</a:t>
            </a:r>
            <a:endParaRPr lang="en-US" altLang="de-DE" sz="1600" b="1" dirty="0">
              <a:solidFill>
                <a:srgbClr val="00FFB9"/>
              </a:solidFill>
              <a:latin typeface="+mn-lt"/>
              <a:ea typeface="Arial Unicode MS"/>
            </a:endParaRPr>
          </a:p>
          <a:p>
            <a:pPr marL="0" lvl="1" algn="l">
              <a:spcBef>
                <a:spcPts val="300"/>
              </a:spcBef>
              <a:buClr>
                <a:srgbClr val="3C464B"/>
              </a:buClr>
              <a:defRPr/>
            </a:pPr>
            <a:r>
              <a:rPr lang="cs-CZ" sz="1200" dirty="0">
                <a:solidFill>
                  <a:srgbClr val="9999A9"/>
                </a:solidFill>
                <a:latin typeface="+mn-lt"/>
              </a:rPr>
              <a:t>Do 31. ledna 202</a:t>
            </a:r>
            <a:r>
              <a:rPr lang="en-US" sz="1200" dirty="0">
                <a:solidFill>
                  <a:srgbClr val="9999A9"/>
                </a:solidFill>
                <a:latin typeface="+mn-lt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Časový harmonogram soutěže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35936B-C854-8B47-A5D9-DD0428A75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5</a:t>
            </a:r>
          </a:p>
        </p:txBody>
      </p:sp>
      <p:cxnSp>
        <p:nvCxnSpPr>
          <p:cNvPr id="22" name="Gerade Verbindung 52">
            <a:extLst>
              <a:ext uri="{FF2B5EF4-FFF2-40B4-BE49-F238E27FC236}">
                <a16:creationId xmlns:a16="http://schemas.microsoft.com/office/drawing/2014/main" id="{70D7F7B6-C5FB-8B46-861D-D27C1AD2BF44}"/>
              </a:ext>
            </a:extLst>
          </p:cNvPr>
          <p:cNvCxnSpPr>
            <a:stCxn id="72" idx="0"/>
          </p:cNvCxnSpPr>
          <p:nvPr/>
        </p:nvCxnSpPr>
        <p:spPr bwMode="gray">
          <a:xfrm>
            <a:off x="9586106" y="3480714"/>
            <a:ext cx="518" cy="2695395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52">
            <a:extLst>
              <a:ext uri="{FF2B5EF4-FFF2-40B4-BE49-F238E27FC236}">
                <a16:creationId xmlns:a16="http://schemas.microsoft.com/office/drawing/2014/main" id="{C88757CC-7896-8144-9D17-944234C2263F}"/>
              </a:ext>
            </a:extLst>
          </p:cNvPr>
          <p:cNvCxnSpPr/>
          <p:nvPr/>
        </p:nvCxnSpPr>
        <p:spPr bwMode="gray">
          <a:xfrm>
            <a:off x="5700793" y="4170484"/>
            <a:ext cx="383" cy="2021921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52">
            <a:extLst>
              <a:ext uri="{FF2B5EF4-FFF2-40B4-BE49-F238E27FC236}">
                <a16:creationId xmlns:a16="http://schemas.microsoft.com/office/drawing/2014/main" id="{9A68F6AA-ABA5-FF4F-8DD0-86B83AE99BEC}"/>
              </a:ext>
            </a:extLst>
          </p:cNvPr>
          <p:cNvCxnSpPr/>
          <p:nvPr/>
        </p:nvCxnSpPr>
        <p:spPr bwMode="gray">
          <a:xfrm flipH="1">
            <a:off x="7382193" y="1430007"/>
            <a:ext cx="1663" cy="199334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52">
            <a:extLst>
              <a:ext uri="{FF2B5EF4-FFF2-40B4-BE49-F238E27FC236}">
                <a16:creationId xmlns:a16="http://schemas.microsoft.com/office/drawing/2014/main" id="{D867D07B-6404-1744-AE60-3955EBA69E18}"/>
              </a:ext>
            </a:extLst>
          </p:cNvPr>
          <p:cNvCxnSpPr/>
          <p:nvPr/>
        </p:nvCxnSpPr>
        <p:spPr bwMode="gray">
          <a:xfrm>
            <a:off x="3766725" y="1439124"/>
            <a:ext cx="0" cy="231571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F4890CFC-74CB-9B46-8661-65A754EA8041}"/>
              </a:ext>
            </a:extLst>
          </p:cNvPr>
          <p:cNvCxnSpPr/>
          <p:nvPr/>
        </p:nvCxnSpPr>
        <p:spPr bwMode="gray">
          <a:xfrm flipH="1">
            <a:off x="1107766" y="1414801"/>
            <a:ext cx="18530" cy="3228914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 Box 90">
            <a:extLst>
              <a:ext uri="{FF2B5EF4-FFF2-40B4-BE49-F238E27FC236}">
                <a16:creationId xmlns:a16="http://schemas.microsoft.com/office/drawing/2014/main" id="{FB7490FA-DDE6-1547-BA4E-5C1AB79811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39855" y="5624559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Zasedání porot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16. </a:t>
            </a:r>
            <a:r>
              <a:rPr lang="en-US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ledna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5</a:t>
            </a:r>
          </a:p>
        </p:txBody>
      </p:sp>
      <p:sp>
        <p:nvSpPr>
          <p:cNvPr id="88" name="Text Box 90">
            <a:extLst>
              <a:ext uri="{FF2B5EF4-FFF2-40B4-BE49-F238E27FC236}">
                <a16:creationId xmlns:a16="http://schemas.microsoft.com/office/drawing/2014/main" id="{2D11EC4E-282F-2B4D-8D99-1AB961B5A1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90400" y="5353595"/>
            <a:ext cx="2196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Slavnostní vyhlášení soutěže</a:t>
            </a:r>
          </a:p>
          <a:p>
            <a:pPr algn="l">
              <a:spcBef>
                <a:spcPts val="0"/>
              </a:spcBef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19. 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března 202</a:t>
            </a:r>
            <a:r>
              <a:rPr lang="en-US" sz="1200" dirty="0">
                <a:solidFill>
                  <a:srgbClr val="9999A9"/>
                </a:solidFill>
                <a:latin typeface="+mn-lt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grpSp>
        <p:nvGrpSpPr>
          <p:cNvPr id="58" name="Group 17">
            <a:extLst>
              <a:ext uri="{FF2B5EF4-FFF2-40B4-BE49-F238E27FC236}">
                <a16:creationId xmlns:a16="http://schemas.microsoft.com/office/drawing/2014/main" id="{A7EB058F-FF9B-45F4-A893-185B405E8F14}"/>
              </a:ext>
            </a:extLst>
          </p:cNvPr>
          <p:cNvGrpSpPr/>
          <p:nvPr/>
        </p:nvGrpSpPr>
        <p:grpSpPr>
          <a:xfrm>
            <a:off x="658178" y="3512393"/>
            <a:ext cx="900112" cy="1274439"/>
            <a:chOff x="734378" y="3537591"/>
            <a:chExt cx="900112" cy="127443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04C759-2AA2-4AF6-AFEF-36DD6AF56E20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60" name="Group 12">
              <a:extLst>
                <a:ext uri="{FF2B5EF4-FFF2-40B4-BE49-F238E27FC236}">
                  <a16:creationId xmlns:a16="http://schemas.microsoft.com/office/drawing/2014/main" id="{6CA7AD17-037E-42F5-8B63-0AB0C631BE3A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6C5D4-A094-4520-8915-E37F7BDF6488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097A8953-1539-4333-9D6C-240F82E7BC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5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0" name="Group 77">
            <a:extLst>
              <a:ext uri="{FF2B5EF4-FFF2-40B4-BE49-F238E27FC236}">
                <a16:creationId xmlns:a16="http://schemas.microsoft.com/office/drawing/2014/main" id="{88225A8B-19DC-43D0-B041-89158346EA17}"/>
              </a:ext>
            </a:extLst>
          </p:cNvPr>
          <p:cNvGrpSpPr/>
          <p:nvPr/>
        </p:nvGrpSpPr>
        <p:grpSpPr>
          <a:xfrm>
            <a:off x="3399015" y="3005049"/>
            <a:ext cx="735423" cy="1041261"/>
            <a:chOff x="734378" y="3537591"/>
            <a:chExt cx="900112" cy="1274439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1DB4E81-B331-4F9F-9DD5-F328F4161FB3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2" name="Group 79">
              <a:extLst>
                <a:ext uri="{FF2B5EF4-FFF2-40B4-BE49-F238E27FC236}">
                  <a16:creationId xmlns:a16="http://schemas.microsoft.com/office/drawing/2014/main" id="{C84CD24D-ABB0-42BD-9ADD-235DE5735D8F}"/>
                </a:ext>
              </a:extLst>
            </p:cNvPr>
            <p:cNvGrpSpPr/>
            <p:nvPr/>
          </p:nvGrpSpPr>
          <p:grpSpPr>
            <a:xfrm>
              <a:off x="794961" y="3537591"/>
              <a:ext cx="778943" cy="1131322"/>
              <a:chOff x="115996" y="4766494"/>
              <a:chExt cx="778943" cy="113132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E4EED5D-9B17-472A-B003-61A6C8807C3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47F05637-96B2-4B38-ABE0-41A8F370ED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6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5" name="Group 82">
            <a:extLst>
              <a:ext uri="{FF2B5EF4-FFF2-40B4-BE49-F238E27FC236}">
                <a16:creationId xmlns:a16="http://schemas.microsoft.com/office/drawing/2014/main" id="{3DCBE370-459C-4777-A8F8-B4892CB17D95}"/>
              </a:ext>
            </a:extLst>
          </p:cNvPr>
          <p:cNvGrpSpPr/>
          <p:nvPr/>
        </p:nvGrpSpPr>
        <p:grpSpPr>
          <a:xfrm>
            <a:off x="5324046" y="3412176"/>
            <a:ext cx="735423" cy="1041262"/>
            <a:chOff x="734379" y="3537591"/>
            <a:chExt cx="900112" cy="12744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FA55F68-44F1-478E-A16E-15E68A6DDC7F}"/>
                </a:ext>
              </a:extLst>
            </p:cNvPr>
            <p:cNvSpPr/>
            <p:nvPr/>
          </p:nvSpPr>
          <p:spPr bwMode="auto">
            <a:xfrm>
              <a:off x="734379" y="4552965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7" name="Group 84">
              <a:extLst>
                <a:ext uri="{FF2B5EF4-FFF2-40B4-BE49-F238E27FC236}">
                  <a16:creationId xmlns:a16="http://schemas.microsoft.com/office/drawing/2014/main" id="{AD73D1D9-2B7C-45DD-949D-4E6AEA0850A4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02A10CB-F786-40A3-9FCE-C992C605DCE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D596FD4C-93F5-4A10-AD0E-F8C01CEA7F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0" name="Group 87">
            <a:extLst>
              <a:ext uri="{FF2B5EF4-FFF2-40B4-BE49-F238E27FC236}">
                <a16:creationId xmlns:a16="http://schemas.microsoft.com/office/drawing/2014/main" id="{8721C03A-FA30-4766-B786-0266FF9B0676}"/>
              </a:ext>
            </a:extLst>
          </p:cNvPr>
          <p:cNvGrpSpPr/>
          <p:nvPr/>
        </p:nvGrpSpPr>
        <p:grpSpPr>
          <a:xfrm>
            <a:off x="7118467" y="2648701"/>
            <a:ext cx="541778" cy="852272"/>
            <a:chOff x="805109" y="3537591"/>
            <a:chExt cx="778943" cy="1225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20D29E7-D1D7-48D7-8F4F-D0B7EE26DCF0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2" name="Group 89">
              <a:extLst>
                <a:ext uri="{FF2B5EF4-FFF2-40B4-BE49-F238E27FC236}">
                  <a16:creationId xmlns:a16="http://schemas.microsoft.com/office/drawing/2014/main" id="{9FC7D714-96F2-4D88-AF9E-05CB675100F6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6A2AE7B-6BB3-498C-BB57-E53DF543E4F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9B293583-5E55-4A26-9267-2F6F98FC9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5" name="Group 92">
            <a:extLst>
              <a:ext uri="{FF2B5EF4-FFF2-40B4-BE49-F238E27FC236}">
                <a16:creationId xmlns:a16="http://schemas.microsoft.com/office/drawing/2014/main" id="{FDC82DF8-01BD-4578-8B64-F9BCAF7E056F}"/>
              </a:ext>
            </a:extLst>
          </p:cNvPr>
          <p:cNvGrpSpPr/>
          <p:nvPr/>
        </p:nvGrpSpPr>
        <p:grpSpPr>
          <a:xfrm>
            <a:off x="9315543" y="2693848"/>
            <a:ext cx="541778" cy="852272"/>
            <a:chOff x="805109" y="3537591"/>
            <a:chExt cx="778943" cy="12253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5D07D04-820B-4041-A5B2-797650B8AA01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7" name="Group 94">
              <a:extLst>
                <a:ext uri="{FF2B5EF4-FFF2-40B4-BE49-F238E27FC236}">
                  <a16:creationId xmlns:a16="http://schemas.microsoft.com/office/drawing/2014/main" id="{9E933FF4-2C07-4554-9635-B8B32E61FFB1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8D31875-C177-4CB2-A304-65AE10EEF121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B26F2613-3130-43B0-8E5C-C4EEAB0B2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0" name="Group 97">
            <a:extLst>
              <a:ext uri="{FF2B5EF4-FFF2-40B4-BE49-F238E27FC236}">
                <a16:creationId xmlns:a16="http://schemas.microsoft.com/office/drawing/2014/main" id="{17C4C33B-00D4-4FCD-A855-C3AFEB5AEBB7}"/>
              </a:ext>
            </a:extLst>
          </p:cNvPr>
          <p:cNvGrpSpPr/>
          <p:nvPr/>
        </p:nvGrpSpPr>
        <p:grpSpPr>
          <a:xfrm>
            <a:off x="9719593" y="1686737"/>
            <a:ext cx="318572" cy="501146"/>
            <a:chOff x="805109" y="3537591"/>
            <a:chExt cx="778943" cy="122536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C87E847-9A72-449C-A8E0-59AB2DA1197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2" name="Group 99">
              <a:extLst>
                <a:ext uri="{FF2B5EF4-FFF2-40B4-BE49-F238E27FC236}">
                  <a16:creationId xmlns:a16="http://schemas.microsoft.com/office/drawing/2014/main" id="{03DBD9F6-9D9F-4D23-BF22-D6CCD7B70BD9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D94EF6D-BFBC-4817-ADB6-F62058127BE5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4" name="Freeform 26">
                <a:extLst>
                  <a:ext uri="{FF2B5EF4-FFF2-40B4-BE49-F238E27FC236}">
                    <a16:creationId xmlns:a16="http://schemas.microsoft.com/office/drawing/2014/main" id="{5E02A2A8-D34B-49D9-8346-D0E57A2916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5" name="Group 102">
            <a:extLst>
              <a:ext uri="{FF2B5EF4-FFF2-40B4-BE49-F238E27FC236}">
                <a16:creationId xmlns:a16="http://schemas.microsoft.com/office/drawing/2014/main" id="{E6D3AA5F-1E26-4B33-88AC-B5E6F061AEC9}"/>
              </a:ext>
            </a:extLst>
          </p:cNvPr>
          <p:cNvGrpSpPr/>
          <p:nvPr/>
        </p:nvGrpSpPr>
        <p:grpSpPr>
          <a:xfrm>
            <a:off x="10667880" y="2134296"/>
            <a:ext cx="318572" cy="501146"/>
            <a:chOff x="805109" y="3537591"/>
            <a:chExt cx="778943" cy="12253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E068974-7E31-4D76-8AD7-6E10F48CA41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7" name="Group 104">
              <a:extLst>
                <a:ext uri="{FF2B5EF4-FFF2-40B4-BE49-F238E27FC236}">
                  <a16:creationId xmlns:a16="http://schemas.microsoft.com/office/drawing/2014/main" id="{247D9429-2169-4F1A-9695-53607BBDE8B3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C534355-D89D-4B00-B7A4-8F24EE2BADC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id="{AD155BF2-152B-452D-8DA1-E6673C68C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3845B77-1307-578F-E968-AE4C672D9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8863" y="6310313"/>
            <a:ext cx="9217025" cy="547687"/>
          </a:xfrm>
        </p:spPr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</a:t>
            </a:r>
            <a:r>
              <a:rPr lang="en-US" dirty="0"/>
              <a:t>8-22</a:t>
            </a:r>
          </a:p>
        </p:txBody>
      </p:sp>
    </p:spTree>
    <p:extLst>
      <p:ext uri="{BB962C8B-B14F-4D97-AF65-F5344CB8AC3E}">
        <p14:creationId xmlns:p14="http://schemas.microsoft.com/office/powerpoint/2010/main" val="39767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62" y="1270799"/>
            <a:ext cx="10800000" cy="4536000"/>
          </a:xfrm>
        </p:spPr>
        <p:txBody>
          <a:bodyPr/>
          <a:lstStyle/>
          <a:p>
            <a:r>
              <a:rPr lang="cs-CZ" sz="4800" dirty="0">
                <a:solidFill>
                  <a:schemeClr val="tx1"/>
                </a:solidFill>
              </a:rPr>
              <a:t>Kontakt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0871F5CF-CFCF-A9EC-041A-B611ECD83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</a:t>
            </a:r>
            <a:r>
              <a:rPr lang="en-US" dirty="0"/>
              <a:t>8-22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DEC03887-CC62-463B-9CCE-729F072DF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r>
              <a:rPr lang="en-US" dirty="0">
                <a:solidFill>
                  <a:prstClr val="white"/>
                </a:solidFill>
                <a:latin typeface="Arial"/>
              </a:rPr>
              <a:t>6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5162" y="2648850"/>
            <a:ext cx="9215438" cy="3409950"/>
          </a:xfrm>
        </p:spPr>
        <p:txBody>
          <a:bodyPr/>
          <a:lstStyle/>
          <a:p>
            <a:pPr marL="0" lvl="1" indent="0">
              <a:buNone/>
            </a:pPr>
            <a:r>
              <a:rPr lang="cs-CZ" dirty="0"/>
              <a:t>Pravidla, kategorie, přihlášky: </a:t>
            </a:r>
            <a:r>
              <a:rPr lang="cs-CZ" dirty="0">
                <a:hlinkClick r:id="rId2"/>
              </a:rPr>
              <a:t>www.cenasiemens.cz</a:t>
            </a:r>
            <a:r>
              <a:rPr lang="cs-CZ" dirty="0"/>
              <a:t> </a:t>
            </a: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cs-CZ" dirty="0">
                <a:hlinkClick r:id="rId3"/>
              </a:rPr>
              <a:t>cenasiemens.cz@siemens.com</a:t>
            </a:r>
            <a:endParaRPr lang="cs-CZ" dirty="0"/>
          </a:p>
          <a:p>
            <a:pPr lvl="1"/>
            <a:endParaRPr lang="cs-CZ" dirty="0"/>
          </a:p>
          <a:p>
            <a:pPr marL="0" lvl="1" indent="0">
              <a:buNone/>
            </a:pPr>
            <a:r>
              <a:rPr lang="cs-CZ" dirty="0"/>
              <a:t>Ing. Jaroslava Tomášková</a:t>
            </a:r>
            <a:endParaRPr lang="en-US" dirty="0"/>
          </a:p>
          <a:p>
            <a:r>
              <a:rPr lang="en-US" dirty="0"/>
              <a:t>MarCom Project Manager</a:t>
            </a:r>
          </a:p>
          <a:p>
            <a:r>
              <a:rPr lang="cs-CZ" dirty="0"/>
              <a:t>Communications</a:t>
            </a:r>
          </a:p>
          <a:p>
            <a:pPr marL="0" lvl="1" indent="0">
              <a:buNone/>
            </a:pPr>
            <a:r>
              <a:rPr lang="cs-CZ" dirty="0"/>
              <a:t>Mobil</a:t>
            </a:r>
            <a:r>
              <a:rPr lang="en-US" dirty="0"/>
              <a:t>: +4</a:t>
            </a:r>
            <a:r>
              <a:rPr lang="cs-CZ" dirty="0"/>
              <a:t>20 733 140 240</a:t>
            </a:r>
            <a:endParaRPr lang="en-US" dirty="0"/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4"/>
              </a:rPr>
              <a:t>jaroslava.tomaskova@siemens.com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487</Words>
  <Application>Microsoft Office PowerPoint</Application>
  <PresentationFormat>Widescreen</PresentationFormat>
  <Paragraphs>75</Paragraphs>
  <Slides>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Unicode MS</vt:lpstr>
      <vt:lpstr>Calibri</vt:lpstr>
      <vt:lpstr>Wingdings</vt:lpstr>
      <vt:lpstr>ヒラギノ角ゴ Pro W3</vt:lpstr>
      <vt:lpstr>1_Siemens 2020</vt:lpstr>
      <vt:lpstr>14_Siemens 2020</vt:lpstr>
      <vt:lpstr>15_Siemens 2020</vt:lpstr>
      <vt:lpstr>2_Siemens 2020</vt:lpstr>
      <vt:lpstr>3_Siemens 2020</vt:lpstr>
      <vt:lpstr>think-cell Folie</vt:lpstr>
      <vt:lpstr>PowerPoint Presentation</vt:lpstr>
      <vt:lpstr>Cena Wernera von Siemense O soutěži</vt:lpstr>
      <vt:lpstr>Cena Wernera von Siemense v číslech</vt:lpstr>
      <vt:lpstr>Kategorie a výhry v roce 2024 1 000 000 Kč</vt:lpstr>
      <vt:lpstr>Časový harmonogram soutěže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Dolezalova, Adriana (RC-CZ CM MC)</dc:creator>
  <cp:lastModifiedBy>Tomášková, Jaroslava (RC-CZ CM MC)</cp:lastModifiedBy>
  <cp:revision>70</cp:revision>
  <dcterms:created xsi:type="dcterms:W3CDTF">2021-09-27T09:19:59Z</dcterms:created>
  <dcterms:modified xsi:type="dcterms:W3CDTF">2024-10-02T13:20:48Z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2021-10-18T10:04:11Z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5b2750e4-2a63-487c-97a4-a32d59c48b61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